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4" r:id="rId10"/>
    <p:sldId id="267" r:id="rId11"/>
    <p:sldId id="262" r:id="rId12"/>
    <p:sldId id="268" r:id="rId13"/>
    <p:sldId id="269" r:id="rId14"/>
    <p:sldId id="270" r:id="rId15"/>
    <p:sldId id="272" r:id="rId16"/>
    <p:sldId id="263" r:id="rId17"/>
    <p:sldId id="271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żytkownik systemu Windows" initials="UsW" lastIdx="2" clrIdx="0">
    <p:extLst>
      <p:ext uri="{19B8F6BF-5375-455C-9EA6-DF929625EA0E}">
        <p15:presenceInfo xmlns:p15="http://schemas.microsoft.com/office/powerpoint/2012/main" userId="Użytkownik systemu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74034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7563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134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7560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9847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1388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1309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5304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4328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1567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3901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D4CE-2FF8-4CC8-85AC-78B42F54C7D1}" type="datetimeFigureOut">
              <a:rPr lang="pl-PL" smtClean="0"/>
              <a:t>11.05.2018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DBE3-671A-4043-BAC2-4386309EE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6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Arkusz_programu_Microsoft_Excel1.xlsx"/><Relationship Id="rId7" Type="http://schemas.openxmlformats.org/officeDocument/2006/relationships/package" Target="../embeddings/Arkusz_programu_Microsoft_Excel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Arkusz_programu_Microsoft_Excel2.xlsx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package" Target="../embeddings/Arkusz_programu_Microsoft_Excel4.xlsx"/><Relationship Id="rId7" Type="http://schemas.openxmlformats.org/officeDocument/2006/relationships/package" Target="../embeddings/Arkusz_programu_Microsoft_Excel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Arkusz_programu_Microsoft_Excel5.xlsx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Arkusz_programu_Microsoft_Excel7.xlsx"/><Relationship Id="rId7" Type="http://schemas.openxmlformats.org/officeDocument/2006/relationships/package" Target="../embeddings/Arkusz_programu_Microsoft_Excel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package" Target="../embeddings/Arkusz_programu_Microsoft_Excel8.xlsx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Duszpasterstwo Rodzin jako działalność pastoralna Kościoła</a:t>
            </a:r>
            <a:br>
              <a:rPr lang="pl-PL" dirty="0" smtClean="0"/>
            </a:br>
            <a:r>
              <a:rPr lang="pl-PL" dirty="0" smtClean="0"/>
              <a:t> 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Matemblewo</a:t>
            </a:r>
            <a:r>
              <a:rPr lang="pl-PL" dirty="0" smtClean="0"/>
              <a:t> 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39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K</a:t>
            </a:r>
            <a:r>
              <a:rPr lang="pl-PL" dirty="0" smtClean="0"/>
              <a:t>raje </a:t>
            </a:r>
            <a:r>
              <a:rPr lang="pl-PL" dirty="0"/>
              <a:t>Europy Zachodniej, Niemcy, Holandia, Belgia, Hiszpania, Włochy, Szwecja mają całkowity wskaźnik dzietności poniżej stopy wymiany ludnościowej. W Danii wynik jest taki, że w 2011 r. urodziło się 4.400 mniej dzieci niż w 2010, a prognozy na 2012 są podobne dla narodu, który ma najniższy wskaźnik urodzeń w porównaniu do rekordowego 1988 roku.</a:t>
            </a:r>
          </a:p>
          <a:p>
            <a:r>
              <a:rPr lang="pl-PL" dirty="0"/>
              <a:t>Kanadyjski  wskaźnik urodzeń spadł do 10,5 na 1000 osób w 2002 </a:t>
            </a:r>
            <a:r>
              <a:rPr lang="pl-PL" dirty="0" smtClean="0"/>
              <a:t>r. i </a:t>
            </a:r>
            <a:r>
              <a:rPr lang="pl-PL" dirty="0"/>
              <a:t> to była najniższa wielkość od 1921 roku. Nowe cyfry w 2011 wykazały, że spadł jeszcze niżej do 10,28.  W Australii spadek liczby urodzeń w ciągu ostatnich dwóch dekad jest tak niepokojący, że rząd wprowadził „istotne zmiany” w zakresie podatków i świadczeń, które mogłyby pomóc rodzinom i stymulować wzrost.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738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z nami jest </a:t>
            </a:r>
            <a:r>
              <a:rPr lang="pl-PL" b="1" smtClean="0"/>
              <a:t>nie tak…</a:t>
            </a:r>
            <a:br>
              <a:rPr lang="pl-PL" b="1" smtClean="0"/>
            </a:br>
            <a:r>
              <a:rPr lang="pl-PL" i="1" smtClean="0"/>
              <a:t>Antylife</a:t>
            </a:r>
            <a:r>
              <a:rPr lang="pl-PL" i="1" dirty="0" smtClean="0"/>
              <a:t> </a:t>
            </a:r>
            <a:r>
              <a:rPr lang="pl-PL" i="1" dirty="0" err="1" smtClean="0"/>
              <a:t>mentality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Hinduska mogąca zapewnić dzieciom zaspokojenie tylko podstawowych potrzeb, uznaje, że stać ją na posiadanie kilkorga dzieci.</a:t>
            </a:r>
          </a:p>
          <a:p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Kobieta z Zachodu uważa bardzo często, że nie stać ją na dziecko, skoro nie może mu zapewnić lekcji jazdy konnej, języków obcych, wizyt u psychologa, ortodonty itd.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86" y="3986978"/>
            <a:ext cx="2923743" cy="21899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7" y="450215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15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i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85018"/>
              </p:ext>
            </p:extLst>
          </p:nvPr>
        </p:nvGraphicFramePr>
        <p:xfrm>
          <a:off x="179677" y="454169"/>
          <a:ext cx="3270105" cy="652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Arkusz" r:id="rId3" imgW="2771922" imgH="5533907" progId="Excel.Sheet.12">
                  <p:embed/>
                </p:oleObj>
              </mc:Choice>
              <mc:Fallback>
                <p:oleObj name="Arkusz" r:id="rId3" imgW="2771922" imgH="55339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77" y="454169"/>
                        <a:ext cx="3270105" cy="6528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i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84709"/>
              </p:ext>
            </p:extLst>
          </p:nvPr>
        </p:nvGraphicFramePr>
        <p:xfrm>
          <a:off x="3964937" y="454169"/>
          <a:ext cx="3511888" cy="652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Arkusz" r:id="rId5" imgW="2771922" imgH="5153012" progId="Excel.Sheet.12">
                  <p:embed/>
                </p:oleObj>
              </mc:Choice>
              <mc:Fallback>
                <p:oleObj name="Arkusz" r:id="rId5" imgW="2771922" imgH="5153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4937" y="454169"/>
                        <a:ext cx="3511888" cy="6528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i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27883"/>
              </p:ext>
            </p:extLst>
          </p:nvPr>
        </p:nvGraphicFramePr>
        <p:xfrm>
          <a:off x="7991980" y="454169"/>
          <a:ext cx="3646701" cy="652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Arkusz" r:id="rId7" imgW="2771922" imgH="4962564" progId="Excel.Sheet.12">
                  <p:embed/>
                </p:oleObj>
              </mc:Choice>
              <mc:Fallback>
                <p:oleObj name="Arkusz" r:id="rId7" imgW="2771922" imgH="4962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1980" y="454169"/>
                        <a:ext cx="3646701" cy="6528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42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04497"/>
              </p:ext>
            </p:extLst>
          </p:nvPr>
        </p:nvGraphicFramePr>
        <p:xfrm>
          <a:off x="0" y="155441"/>
          <a:ext cx="3567448" cy="663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Arkusz" r:id="rId3" imgW="2771922" imgH="5153012" progId="Excel.Sheet.12">
                  <p:embed/>
                </p:oleObj>
              </mc:Choice>
              <mc:Fallback>
                <p:oleObj name="Arkusz" r:id="rId3" imgW="2771922" imgH="5153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5441"/>
                        <a:ext cx="3567448" cy="663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16543"/>
              </p:ext>
            </p:extLst>
          </p:nvPr>
        </p:nvGraphicFramePr>
        <p:xfrm>
          <a:off x="4104805" y="155441"/>
          <a:ext cx="3852274" cy="663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rkusz" r:id="rId5" imgW="2771922" imgH="4772117" progId="Excel.Sheet.12">
                  <p:embed/>
                </p:oleObj>
              </mc:Choice>
              <mc:Fallback>
                <p:oleObj name="Arkusz" r:id="rId5" imgW="2771922" imgH="4772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4805" y="155441"/>
                        <a:ext cx="3852274" cy="663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35000"/>
              </p:ext>
            </p:extLst>
          </p:nvPr>
        </p:nvGraphicFramePr>
        <p:xfrm>
          <a:off x="8367713" y="155441"/>
          <a:ext cx="3704394" cy="663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rkusz" r:id="rId7" imgW="2771922" imgH="4962564" progId="Excel.Sheet.12">
                  <p:embed/>
                </p:oleObj>
              </mc:Choice>
              <mc:Fallback>
                <p:oleObj name="Arkusz" r:id="rId7" imgW="2771922" imgH="4962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67713" y="155441"/>
                        <a:ext cx="3704394" cy="663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87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82618"/>
              </p:ext>
            </p:extLst>
          </p:nvPr>
        </p:nvGraphicFramePr>
        <p:xfrm>
          <a:off x="0" y="230031"/>
          <a:ext cx="3718869" cy="640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Arkusz" r:id="rId3" imgW="2771922" imgH="4772117" progId="Excel.Sheet.12">
                  <p:embed/>
                </p:oleObj>
              </mc:Choice>
              <mc:Fallback>
                <p:oleObj name="Arkusz" r:id="rId3" imgW="2771922" imgH="4772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30031"/>
                        <a:ext cx="3718869" cy="640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06870"/>
              </p:ext>
            </p:extLst>
          </p:nvPr>
        </p:nvGraphicFramePr>
        <p:xfrm>
          <a:off x="4104806" y="230031"/>
          <a:ext cx="3718869" cy="640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rkusz" r:id="rId5" imgW="2771922" imgH="4772117" progId="Excel.Sheet.12">
                  <p:embed/>
                </p:oleObj>
              </mc:Choice>
              <mc:Fallback>
                <p:oleObj name="Arkusz" r:id="rId5" imgW="2771922" imgH="4772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4806" y="230031"/>
                        <a:ext cx="3718869" cy="640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77303"/>
              </p:ext>
            </p:extLst>
          </p:nvPr>
        </p:nvGraphicFramePr>
        <p:xfrm>
          <a:off x="8209612" y="230031"/>
          <a:ext cx="3431222" cy="640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Arkusz" r:id="rId7" imgW="2771922" imgH="5171930" progId="Excel.Sheet.12">
                  <p:embed/>
                </p:oleObj>
              </mc:Choice>
              <mc:Fallback>
                <p:oleObj name="Arkusz" r:id="rId7" imgW="2771922" imgH="5171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09612" y="230031"/>
                        <a:ext cx="3431222" cy="640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15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wspierające rodzinę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88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Mieszkanie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Zatrudnienie uwzględniające potrzeby rodziny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System podatkowy wspierający rodzinę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Ustanowienie prawa rodzinnego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Programy wychowawcze oparte na prawdziwej antropologii filozoficznej i na niezmiennych wartościach moralnych i religijnych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200" y="5417127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Najwięcej prac naukowych, wartościowej literatury znajdziemy właśnie w Kościele. Głównym ich autorem jest Jan Paweł II – Papież Rodziny. Za jego przykładem poszło wielu kapłanów, uświadamiając różne elity i zwykłych ludzi o konieczności dbania o rodzinę, jako źródło życia i miłości.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263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Dobry kapłan wg JPII	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 Codziennie odprawia Eucharystię</a:t>
            </a:r>
          </a:p>
          <a:p>
            <a:r>
              <a:rPr lang="pl-PL" dirty="0" smtClean="0"/>
              <a:t>2. Codziennie odmawia brewiarz</a:t>
            </a:r>
          </a:p>
          <a:p>
            <a:r>
              <a:rPr lang="pl-PL" dirty="0" smtClean="0"/>
              <a:t>3. Codziennie modli się na różańcu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53" y="3243119"/>
            <a:ext cx="4104495" cy="30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 smtClean="0"/>
              <a:t>SPRAWIĆ BY MAŁŻONKOWIE CHCIELI MIEĆ DZIECI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990195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Pole działalności DR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Ochrona życia poczętego, chorych i niepełnosprawnych, starszych</a:t>
            </a:r>
          </a:p>
          <a:p>
            <a:r>
              <a:rPr lang="pl-PL" dirty="0" smtClean="0"/>
              <a:t>Przygotowanie do małżeństwa</a:t>
            </a:r>
          </a:p>
          <a:p>
            <a:r>
              <a:rPr lang="pl-PL" dirty="0" smtClean="0"/>
              <a:t>Przekazywanie wiedzy dot. NPR – </a:t>
            </a:r>
            <a:r>
              <a:rPr lang="pl-PL" b="1" dirty="0" smtClean="0">
                <a:solidFill>
                  <a:srgbClr val="FF0000"/>
                </a:solidFill>
              </a:rPr>
              <a:t>WARUNEK!</a:t>
            </a:r>
          </a:p>
          <a:p>
            <a:r>
              <a:rPr lang="pl-PL" dirty="0" smtClean="0"/>
              <a:t>Zapobieganie i pomoc w kryzysach małżeńskie (organizacja rekolekcji, działalność wspólnot, udzielanie porad i wsparcia)</a:t>
            </a:r>
          </a:p>
          <a:p>
            <a:r>
              <a:rPr lang="pl-PL" dirty="0" smtClean="0"/>
              <a:t>Porady wychowawcze, psychologiczne, prawne</a:t>
            </a:r>
          </a:p>
          <a:p>
            <a:r>
              <a:rPr lang="pl-PL" dirty="0" smtClean="0"/>
              <a:t>Edukacja zdrowotna i ekologiczna</a:t>
            </a:r>
          </a:p>
          <a:p>
            <a:r>
              <a:rPr lang="pl-PL" dirty="0" smtClean="0"/>
              <a:t>Działalność charytatywna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4500" b="1" dirty="0" smtClean="0">
                <a:solidFill>
                  <a:srgbClr val="FF0000"/>
                </a:solidFill>
              </a:rPr>
              <a:t>W A L K A  O  Ż Y C I E</a:t>
            </a:r>
            <a:endParaRPr lang="pl-PL" sz="4500" b="1" dirty="0">
              <a:solidFill>
                <a:srgbClr val="FF0000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1004454" y="5278581"/>
            <a:ext cx="10183091" cy="41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7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err="1" smtClean="0"/>
              <a:t>Antylife</a:t>
            </a:r>
            <a:r>
              <a:rPr lang="pl-PL" i="1" dirty="0" smtClean="0"/>
              <a:t> </a:t>
            </a:r>
            <a:r>
              <a:rPr lang="pl-PL" i="1" dirty="0" err="1" smtClean="0"/>
              <a:t>mentality</a:t>
            </a:r>
            <a:r>
              <a:rPr lang="pl-PL" i="1" dirty="0" smtClean="0"/>
              <a:t> </a:t>
            </a:r>
            <a:r>
              <a:rPr lang="pl-PL" sz="3600" dirty="0" smtClean="0"/>
              <a:t>– wrogość wobec życia ludzkiego Mity przeludnienia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799" y="19891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Wyliczenia Williama </a:t>
            </a:r>
            <a:r>
              <a:rPr lang="pl-PL" sz="2000" dirty="0" err="1" smtClean="0"/>
              <a:t>Mc</a:t>
            </a:r>
            <a:r>
              <a:rPr lang="pl-PL" sz="2000" dirty="0" smtClean="0"/>
              <a:t> </a:t>
            </a:r>
            <a:r>
              <a:rPr lang="pl-PL" sz="2000" dirty="0" err="1" smtClean="0"/>
              <a:t>Gurn</a:t>
            </a:r>
            <a:endParaRPr lang="pl-PL" sz="2000" dirty="0" smtClean="0"/>
          </a:p>
          <a:p>
            <a:r>
              <a:rPr lang="pl-PL" sz="2000" dirty="0" smtClean="0"/>
              <a:t>Liczba mieszkańców świata 5,5 mld (dzisiaj </a:t>
            </a:r>
            <a:r>
              <a:rPr lang="pl-PL" sz="2000" dirty="0" smtClean="0"/>
              <a:t>ok. </a:t>
            </a:r>
            <a:r>
              <a:rPr lang="pl-PL" sz="2000" dirty="0" smtClean="0"/>
              <a:t>7 mld)</a:t>
            </a:r>
          </a:p>
          <a:p>
            <a:r>
              <a:rPr lang="pl-PL" sz="2000" dirty="0" smtClean="0"/>
              <a:t>Gdyby żyli w rodzinach 4 osobowych, potrzebowaliby 1275 mld domów. Gdyby dla każdego domu wyznaczyć działkę o pow. 500 m2, to ich domostwa zajęłyby 680 tys. </a:t>
            </a:r>
            <a:r>
              <a:rPr lang="pl-PL" sz="2000" dirty="0"/>
              <a:t>k</a:t>
            </a:r>
            <a:r>
              <a:rPr lang="pl-PL" sz="2000" dirty="0" smtClean="0"/>
              <a:t>m2, tzn. taki obszar, jaki zajmuje Teksas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949" y="3502179"/>
            <a:ext cx="4672679" cy="3548418"/>
          </a:xfrm>
          <a:prstGeom prst="rect">
            <a:avLst/>
          </a:prstGeom>
        </p:spPr>
      </p:pic>
      <p:sp>
        <p:nvSpPr>
          <p:cNvPr id="7" name="Strzałka w dół 6"/>
          <p:cNvSpPr/>
          <p:nvPr/>
        </p:nvSpPr>
        <p:spPr>
          <a:xfrm rot="1868968">
            <a:off x="8049407" y="4920579"/>
            <a:ext cx="210698" cy="3247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" y="3694777"/>
            <a:ext cx="4223066" cy="3163223"/>
          </a:xfrm>
          <a:prstGeom prst="rect">
            <a:avLst/>
          </a:prstGeom>
        </p:spPr>
      </p:pic>
      <p:sp>
        <p:nvSpPr>
          <p:cNvPr id="5" name="Strzałka w dół 4"/>
          <p:cNvSpPr/>
          <p:nvPr/>
        </p:nvSpPr>
        <p:spPr>
          <a:xfrm rot="1868968">
            <a:off x="3013363" y="4681804"/>
            <a:ext cx="515154" cy="8496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661778" y="1148516"/>
            <a:ext cx="413485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Tomasz Malthus stworzył pseudoteorię, </a:t>
            </a:r>
            <a:endParaRPr lang="pl-PL" dirty="0" smtClean="0"/>
          </a:p>
          <a:p>
            <a:r>
              <a:rPr lang="pl-PL" dirty="0" smtClean="0"/>
              <a:t>jakoby </a:t>
            </a:r>
            <a:r>
              <a:rPr lang="pl-PL" dirty="0"/>
              <a:t>szybki wzrost liczby ludności </a:t>
            </a:r>
            <a:r>
              <a:rPr lang="pl-PL" dirty="0" smtClean="0"/>
              <a:t>świata</a:t>
            </a:r>
          </a:p>
          <a:p>
            <a:r>
              <a:rPr lang="pl-PL" dirty="0" smtClean="0"/>
              <a:t>jest </a:t>
            </a:r>
            <a:r>
              <a:rPr lang="pl-PL" dirty="0"/>
              <a:t>największym dla nas, większym </a:t>
            </a:r>
            <a:r>
              <a:rPr lang="pl-PL" dirty="0" smtClean="0"/>
              <a:t>nawet</a:t>
            </a:r>
          </a:p>
          <a:p>
            <a:r>
              <a:rPr lang="pl-PL" dirty="0" smtClean="0"/>
              <a:t>niż </a:t>
            </a:r>
            <a:r>
              <a:rPr lang="pl-PL" dirty="0"/>
              <a:t>bomba atomowa zagrożeniem.  </a:t>
            </a:r>
            <a:endParaRPr lang="pl-PL" dirty="0" smtClean="0"/>
          </a:p>
          <a:p>
            <a:r>
              <a:rPr lang="pl-PL" sz="1000" dirty="0" smtClean="0"/>
              <a:t>"</a:t>
            </a:r>
            <a:r>
              <a:rPr lang="pl-PL" sz="1000" dirty="0" err="1"/>
              <a:t>Essy</a:t>
            </a:r>
            <a:r>
              <a:rPr lang="pl-PL" sz="1000" dirty="0"/>
              <a:t> on the </a:t>
            </a:r>
            <a:r>
              <a:rPr lang="pl-PL" sz="1000" dirty="0" err="1"/>
              <a:t>Principle</a:t>
            </a:r>
            <a:r>
              <a:rPr lang="pl-PL" sz="1000" dirty="0"/>
              <a:t> of </a:t>
            </a:r>
            <a:r>
              <a:rPr lang="pl-PL" sz="1000" dirty="0" err="1"/>
              <a:t>Population</a:t>
            </a:r>
            <a:r>
              <a:rPr lang="pl-PL" sz="1000" dirty="0"/>
              <a:t>" 1798 r.</a:t>
            </a:r>
          </a:p>
        </p:txBody>
      </p:sp>
    </p:spTree>
    <p:extLst>
      <p:ext uri="{BB962C8B-B14F-4D97-AF65-F5344CB8AC3E}">
        <p14:creationId xmlns:p14="http://schemas.microsoft.com/office/powerpoint/2010/main" val="3420225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Chiny – Hongkong</a:t>
            </a:r>
            <a:br>
              <a:rPr lang="pl-PL" dirty="0" smtClean="0"/>
            </a:br>
            <a:r>
              <a:rPr lang="pl-PL" dirty="0" smtClean="0"/>
              <a:t>Mity przeludnienia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 smtClean="0"/>
              <a:t>Po II wojnie światowej i po zwycięstwie komunistów w Chinach do tego miasta napłynęły miliony uciekinierów. W ciągu kilku miesięcy liczba mieszkańców Hongkongu powiększyła się dziesięciokrotnie. Powszechnie sądzono, że ludzie ci wkrótce umrą z głodu. Tak się jednak nie stało. Po kilkunastu latach Hongkong stał się jednym z najbogatszych miast na  świecie.</a:t>
            </a:r>
          </a:p>
          <a:p>
            <a:r>
              <a:rPr lang="pl-PL" sz="1900" dirty="0" smtClean="0"/>
              <a:t>Pomimo tego, w Chinach nadal stosuje się barbarzyńskie metody ograniczania liczby </a:t>
            </a:r>
          </a:p>
          <a:p>
            <a:pPr marL="0" indent="0">
              <a:buNone/>
            </a:pPr>
            <a:r>
              <a:rPr lang="pl-PL" sz="1900" dirty="0"/>
              <a:t> </a:t>
            </a:r>
            <a:r>
              <a:rPr lang="pl-PL" sz="1900" dirty="0" smtClean="0"/>
              <a:t>     potomstwa, nie widząc w rodzących się ludziach nieprawdopodobnych możliwości, </a:t>
            </a:r>
          </a:p>
          <a:p>
            <a:pPr marL="0" indent="0">
              <a:buNone/>
            </a:pPr>
            <a:r>
              <a:rPr lang="pl-PL" sz="1900" dirty="0"/>
              <a:t> </a:t>
            </a:r>
            <a:r>
              <a:rPr lang="pl-PL" sz="1900" dirty="0" smtClean="0"/>
              <a:t>     jakie ma przed sobą każdy człowiek.</a:t>
            </a:r>
            <a:endParaRPr lang="pl-PL" sz="1900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1400" i="1" dirty="0" smtClean="0"/>
              <a:t>Rodzina wobec współczesnych zagrożeń, </a:t>
            </a:r>
            <a:r>
              <a:rPr lang="pl-PL" sz="1400" dirty="0" smtClean="0"/>
              <a:t>TN KUL, 2001, s.17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93" y="4250171"/>
            <a:ext cx="3443289" cy="22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Chiny, kraj typowo (ale błędnie) uważany za miejsce, gdzie przeżywa się ciągłe dobrodziejstwo kontynuacji prawidłowej polityki, często szyderczo porównywaną do królików, odnotował spadek liczby urodzeń z 16,12 na 1000 osób w 2000 r. do 12,31 w 2012 roku. </a:t>
            </a:r>
          </a:p>
        </p:txBody>
      </p:sp>
    </p:spTree>
    <p:extLst>
      <p:ext uri="{BB962C8B-B14F-4D97-AF65-F5344CB8AC3E}">
        <p14:creationId xmlns:p14="http://schemas.microsoft.com/office/powerpoint/2010/main" val="289509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Korea Północna i Korea Południowa</a:t>
            </a:r>
            <a:br>
              <a:rPr lang="pl-PL" dirty="0" smtClean="0"/>
            </a:br>
            <a:r>
              <a:rPr lang="pl-PL" dirty="0" smtClean="0"/>
              <a:t>Mity przeludnienia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Prawie wszystkie bogactwa naturalne posiada Korea Północna i to ona była potęgą przed wojną. Dziś bogata jest Korea Południowa, mimo, że nie ma bogactw naturalnych. Korea Północna natomiast umiera z głodu. O tym stanie rzeczy zadecydował kapitał ludzki połączony z takim, a nie innym systemem </a:t>
            </a:r>
            <a:r>
              <a:rPr lang="pl-PL" dirty="0" err="1" smtClean="0"/>
              <a:t>polityczno</a:t>
            </a:r>
            <a:r>
              <a:rPr lang="pl-PL" dirty="0" smtClean="0"/>
              <a:t> – gospodarczym.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96" y="4001294"/>
            <a:ext cx="3115540" cy="18478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87" y="4001294"/>
            <a:ext cx="3310731" cy="184785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186296" y="6460959"/>
            <a:ext cx="3895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/>
              <a:t>Rodzina wobec współczesnych zagrożeń, </a:t>
            </a:r>
            <a:r>
              <a:rPr lang="pl-PL" sz="1200" dirty="0" smtClean="0"/>
              <a:t>TN KUL, 2001, s.17</a:t>
            </a:r>
          </a:p>
        </p:txBody>
      </p:sp>
    </p:spTree>
    <p:extLst>
      <p:ext uri="{BB962C8B-B14F-4D97-AF65-F5344CB8AC3E}">
        <p14:creationId xmlns:p14="http://schemas.microsoft.com/office/powerpoint/2010/main" val="373698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2009 roku Światowa Organizacja Zdrowia (WHO) oświadczyła, że Korea Południowa  ma najniższy na świecie wskaźnik urodzeń drugi rok z rzędu; w Korei Północnej wskaźnik urodzeń </a:t>
            </a:r>
            <a:r>
              <a:rPr lang="pl-PL" dirty="0" smtClean="0"/>
              <a:t>był </a:t>
            </a:r>
            <a:r>
              <a:rPr lang="pl-PL" dirty="0"/>
              <a:t>również w głębokim spadku, z 20,43 na 1000 osób w 2000 r. do 14,51 na 1000 osób w 2012 roku.</a:t>
            </a:r>
          </a:p>
        </p:txBody>
      </p:sp>
    </p:spTree>
    <p:extLst>
      <p:ext uri="{BB962C8B-B14F-4D97-AF65-F5344CB8AC3E}">
        <p14:creationId xmlns:p14="http://schemas.microsoft.com/office/powerpoint/2010/main" val="234325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Wschodni Sąsiad</a:t>
            </a:r>
            <a:br>
              <a:rPr lang="pl-PL" dirty="0" smtClean="0"/>
            </a:br>
            <a:r>
              <a:rPr lang="pl-PL" i="1" dirty="0" err="1" smtClean="0"/>
              <a:t>Antylife</a:t>
            </a:r>
            <a:r>
              <a:rPr lang="pl-PL" i="1" dirty="0" smtClean="0"/>
              <a:t> </a:t>
            </a:r>
            <a:r>
              <a:rPr lang="pl-PL" i="1" dirty="0" err="1" smtClean="0"/>
              <a:t>mentality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Dysponuje najlepszymi na świecie glebami, niezmierzonymi bogactwami naturalnymi, dziesiątkami milionów bardzo zdolnych ludzi, a mimo to od wielu dziesięcioleci żyją w nędzy i kompletnym chaosie ideowym.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4462463"/>
            <a:ext cx="2647950" cy="17335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82" y="4471988"/>
            <a:ext cx="2647950" cy="17240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528" y="4452938"/>
            <a:ext cx="2605519" cy="17335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475" y="445293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Rosja. W </a:t>
            </a:r>
            <a:r>
              <a:rPr lang="pl-PL" dirty="0"/>
              <a:t>2012 r. liczba urodzeń była niższa (poziom 10,94 na 1000 osób) niż poziom śmiertelności, 16,03 na 1000 osób. Rosja ma drugi najwyższy wskaźnik śmiertelności na świecie.</a:t>
            </a:r>
          </a:p>
        </p:txBody>
      </p:sp>
    </p:spTree>
    <p:extLst>
      <p:ext uri="{BB962C8B-B14F-4D97-AF65-F5344CB8AC3E}">
        <p14:creationId xmlns:p14="http://schemas.microsoft.com/office/powerpoint/2010/main" val="1651763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702</Words>
  <Application>Microsoft Office PowerPoint</Application>
  <PresentationFormat>Panoramiczny</PresentationFormat>
  <Paragraphs>55</Paragraphs>
  <Slides>17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Arkusz programu Microsoft Excel</vt:lpstr>
      <vt:lpstr>Duszpasterstwo Rodzin jako działalność pastoralna Kościoła  </vt:lpstr>
      <vt:lpstr>Pole działalności DR</vt:lpstr>
      <vt:lpstr>Antylife mentality – wrogość wobec życia ludzkiego Mity przeludnienia</vt:lpstr>
      <vt:lpstr>Chiny – Hongkong Mity przeludnienia</vt:lpstr>
      <vt:lpstr>Prezentacja programu PowerPoint</vt:lpstr>
      <vt:lpstr>Korea Północna i Korea Południowa Mity przeludnienia</vt:lpstr>
      <vt:lpstr>Prezentacja programu PowerPoint</vt:lpstr>
      <vt:lpstr>Wschodni Sąsiad Antylife mentality</vt:lpstr>
      <vt:lpstr>Prezentacja programu PowerPoint</vt:lpstr>
      <vt:lpstr>Prezentacja programu PowerPoint</vt:lpstr>
      <vt:lpstr>Co z nami jest nie tak… Antylife mentality</vt:lpstr>
      <vt:lpstr>Prezentacja programu PowerPoint</vt:lpstr>
      <vt:lpstr>Prezentacja programu PowerPoint</vt:lpstr>
      <vt:lpstr>Prezentacja programu PowerPoint</vt:lpstr>
      <vt:lpstr>Elementy wspierające rodzinę</vt:lpstr>
      <vt:lpstr>Dobry kapłan wg JPII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Duszpasterstwo Rodzin jako działalność pastoralna Kościoła</dc:title>
  <dc:creator>Użytkownik systemu Windows</dc:creator>
  <cp:lastModifiedBy>Użytkownik systemu Windows</cp:lastModifiedBy>
  <cp:revision>28</cp:revision>
  <dcterms:created xsi:type="dcterms:W3CDTF">2018-05-05T16:27:13Z</dcterms:created>
  <dcterms:modified xsi:type="dcterms:W3CDTF">2018-05-11T19:16:53Z</dcterms:modified>
</cp:coreProperties>
</file>